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70" r:id="rId5"/>
    <p:sldId id="260" r:id="rId6"/>
    <p:sldId id="257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70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2021/10/26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2021/10/26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2021/10/26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2021/10/26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2021/10/26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2021/10/26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2021/10/26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14348" y="164305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The Spatially-Correlative Loss for Various Image Translation </a:t>
            </a:r>
            <a:r>
              <a:rPr lang="en-US" altLang="zh-CN" dirty="0" smtClean="0"/>
              <a:t>Tasks (CVPR’21)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 smtClean="0"/>
              <a:t>Meng</a:t>
            </a:r>
            <a:r>
              <a:rPr lang="en-US" altLang="zh-CN" dirty="0" smtClean="0"/>
              <a:t> Ye</a:t>
            </a:r>
          </a:p>
          <a:p>
            <a:r>
              <a:rPr lang="en-US" altLang="zh-CN" dirty="0" smtClean="0"/>
              <a:t>10/27/2021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Full Objective</a:t>
            </a:r>
            <a:endParaRPr lang="zh-CN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43042" y="1928802"/>
            <a:ext cx="5391150" cy="168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4480" y="3643314"/>
            <a:ext cx="5286375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直接连接符 6"/>
          <p:cNvCxnSpPr/>
          <p:nvPr/>
        </p:nvCxnSpPr>
        <p:spPr>
          <a:xfrm>
            <a:off x="2357422" y="3857628"/>
            <a:ext cx="2214578" cy="158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429124" y="4143380"/>
            <a:ext cx="2214578" cy="158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endCxn id="8196" idx="3"/>
          </p:cNvCxnSpPr>
          <p:nvPr/>
        </p:nvCxnSpPr>
        <p:spPr>
          <a:xfrm flipV="1">
            <a:off x="5357818" y="4429127"/>
            <a:ext cx="1643037" cy="5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785918" y="4643446"/>
            <a:ext cx="3429024" cy="158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929190" y="3500438"/>
            <a:ext cx="928694" cy="1588"/>
          </a:xfrm>
          <a:prstGeom prst="line">
            <a:avLst/>
          </a:prstGeom>
          <a:ln w="222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3786182" y="4929198"/>
            <a:ext cx="1928826" cy="1588"/>
          </a:xfrm>
          <a:prstGeom prst="line">
            <a:avLst/>
          </a:prstGeom>
          <a:ln w="222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/>
          <p:cNvGrpSpPr/>
          <p:nvPr/>
        </p:nvGrpSpPr>
        <p:grpSpPr>
          <a:xfrm>
            <a:off x="1857356" y="5500702"/>
            <a:ext cx="4629174" cy="733428"/>
            <a:chOff x="1857356" y="5500702"/>
            <a:chExt cx="4629174" cy="733428"/>
          </a:xfrm>
        </p:grpSpPr>
        <p:pic>
          <p:nvPicPr>
            <p:cNvPr id="819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000364" y="5500702"/>
              <a:ext cx="2552700" cy="247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198" name="Picture 6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000364" y="5929330"/>
              <a:ext cx="221932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199" name="Picture 7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286380" y="5929330"/>
              <a:ext cx="120015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200" name="Picture 8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857356" y="5643578"/>
              <a:ext cx="857250" cy="314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5" name="左大括号 24"/>
            <p:cNvSpPr/>
            <p:nvPr/>
          </p:nvSpPr>
          <p:spPr>
            <a:xfrm>
              <a:off x="2786050" y="5643578"/>
              <a:ext cx="214314" cy="357190"/>
            </a:xfrm>
            <a:prstGeom prst="leftBrace">
              <a:avLst/>
            </a:prstGeom>
            <a:ln w="2222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矩形 26"/>
          <p:cNvSpPr/>
          <p:nvPr/>
        </p:nvSpPr>
        <p:spPr>
          <a:xfrm>
            <a:off x="1714480" y="5429264"/>
            <a:ext cx="4929222" cy="78581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Analysis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S</a:t>
            </a:r>
            <a:r>
              <a:rPr lang="en-US" altLang="zh-CN" sz="2400" dirty="0" smtClean="0"/>
              <a:t>elf-similarity deals </a:t>
            </a:r>
            <a:r>
              <a:rPr lang="en-US" altLang="zh-CN" sz="2400" dirty="0" smtClean="0"/>
              <a:t>only with </a:t>
            </a:r>
            <a:r>
              <a:rPr lang="en-US" altLang="zh-CN" sz="2400" dirty="0" smtClean="0"/>
              <a:t>spatial relationships </a:t>
            </a:r>
            <a:r>
              <a:rPr lang="en-US" altLang="zh-CN" sz="2400" dirty="0" smtClean="0"/>
              <a:t>of co-occurring </a:t>
            </a:r>
            <a:r>
              <a:rPr lang="en-US" altLang="zh-CN" sz="2400" dirty="0" smtClean="0"/>
              <a:t>signals, rather </a:t>
            </a:r>
            <a:r>
              <a:rPr lang="en-US" altLang="zh-CN" sz="2400" dirty="0" smtClean="0"/>
              <a:t>than their original absolute values.</a:t>
            </a:r>
            <a:endParaRPr lang="zh-CN" altLang="en-US" sz="24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2571744"/>
            <a:ext cx="5486414" cy="3110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071538" y="5786454"/>
            <a:ext cx="71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 good content/structure </a:t>
            </a:r>
            <a:r>
              <a:rPr lang="en-US" altLang="zh-CN" dirty="0" smtClean="0"/>
              <a:t>loss should penalize the wrong result, </a:t>
            </a:r>
            <a:r>
              <a:rPr lang="en-US" altLang="zh-CN" dirty="0" smtClean="0"/>
              <a:t>while supporting the </a:t>
            </a:r>
            <a:r>
              <a:rPr lang="en-US" altLang="zh-CN" dirty="0" smtClean="0"/>
              <a:t>ideal result.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Analysis</a:t>
            </a:r>
            <a:endParaRPr lang="zh-CN" alt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285860"/>
            <a:ext cx="8865074" cy="2143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57422" y="3357562"/>
            <a:ext cx="6715171" cy="2146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285720" y="5600729"/>
            <a:ext cx="8358246" cy="1185857"/>
          </a:xfrm>
        </p:spPr>
        <p:txBody>
          <a:bodyPr>
            <a:normAutofit fontScale="55000" lnSpcReduction="20000"/>
          </a:bodyPr>
          <a:lstStyle/>
          <a:p>
            <a:r>
              <a:rPr lang="en-US" altLang="zh-CN" dirty="0" smtClean="0"/>
              <a:t>(1) F/</a:t>
            </a:r>
            <a:r>
              <a:rPr lang="en-US" altLang="zh-CN" dirty="0" err="1" smtClean="0"/>
              <a:t>LSeSim</a:t>
            </a:r>
            <a:r>
              <a:rPr lang="en-US" altLang="zh-CN" dirty="0" smtClean="0"/>
              <a:t> </a:t>
            </a:r>
            <a:r>
              <a:rPr lang="en-US" altLang="zh-CN" dirty="0" smtClean="0"/>
              <a:t>is computed in a deep feature space.</a:t>
            </a:r>
          </a:p>
          <a:p>
            <a:r>
              <a:rPr lang="en-US" altLang="zh-CN" dirty="0" smtClean="0"/>
              <a:t>(2) Represent </a:t>
            </a:r>
            <a:r>
              <a:rPr lang="en-US" altLang="zh-CN" dirty="0" smtClean="0"/>
              <a:t>the content/structure as multiple spatially correlative maps. </a:t>
            </a:r>
          </a:p>
          <a:p>
            <a:r>
              <a:rPr lang="en-US" altLang="zh-CN" dirty="0" smtClean="0"/>
              <a:t>(3) Direct </a:t>
            </a:r>
            <a:r>
              <a:rPr lang="en-US" altLang="zh-CN" dirty="0" smtClean="0"/>
              <a:t>feature level distance loss is not free from domain-specific attributes, spatially  correlative maps is more abstract that transcend domain specificity.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Results on Single-Modal </a:t>
            </a:r>
            <a:r>
              <a:rPr lang="en-US" altLang="zh-CN" dirty="0" smtClean="0"/>
              <a:t>Unpaired Image Translation</a:t>
            </a:r>
            <a:endParaRPr lang="zh-CN" alt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7158" y="1714488"/>
            <a:ext cx="8229600" cy="2470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43240" y="4320943"/>
            <a:ext cx="3286148" cy="2488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Results on </a:t>
            </a:r>
            <a:r>
              <a:rPr lang="en-US" altLang="zh-CN" dirty="0" smtClean="0"/>
              <a:t>Multi</a:t>
            </a:r>
            <a:r>
              <a:rPr lang="en-US" altLang="zh-CN" dirty="0" smtClean="0"/>
              <a:t>-Modal </a:t>
            </a:r>
            <a:r>
              <a:rPr lang="en-US" altLang="zh-CN" dirty="0" smtClean="0"/>
              <a:t>Unpaired Image Translation</a:t>
            </a:r>
            <a:endParaRPr lang="zh-CN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500174"/>
            <a:ext cx="8886226" cy="2947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4500570"/>
            <a:ext cx="8001056" cy="2284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43174" y="2643182"/>
            <a:ext cx="4686304" cy="1400171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CN" sz="4800" i="1" dirty="0" smtClean="0"/>
              <a:t>Thanks a lot !</a:t>
            </a:r>
            <a:endParaRPr lang="zh-CN" altLang="en-US" sz="48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Background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Image to image translation (I2I)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 lvl="1"/>
            <a:r>
              <a:rPr lang="en-US" altLang="zh-CN" dirty="0" smtClean="0"/>
              <a:t>Task: </a:t>
            </a:r>
          </a:p>
          <a:p>
            <a:pPr lvl="2"/>
            <a:r>
              <a:rPr lang="en-US" altLang="zh-CN" dirty="0" smtClean="0"/>
              <a:t>(1) modify input image’s style/appearance to be the same as the target domain;</a:t>
            </a:r>
          </a:p>
          <a:p>
            <a:pPr lvl="2"/>
            <a:r>
              <a:rPr lang="en-US" altLang="zh-CN" dirty="0" smtClean="0"/>
              <a:t>(2) preserve the original content/structure.</a:t>
            </a:r>
            <a:endParaRPr lang="zh-CN" alt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56" y="2285992"/>
            <a:ext cx="1728000" cy="172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8" y="2285992"/>
            <a:ext cx="1722794" cy="172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右箭头 7"/>
          <p:cNvSpPr/>
          <p:nvPr/>
        </p:nvSpPr>
        <p:spPr>
          <a:xfrm>
            <a:off x="3929058" y="3071810"/>
            <a:ext cx="428628" cy="285752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285984" y="3714752"/>
            <a:ext cx="7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Horse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72066" y="3714752"/>
            <a:ext cx="7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Zebra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Background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I2I in medical imaging:</a:t>
            </a:r>
          </a:p>
          <a:p>
            <a:pPr lvl="1"/>
            <a:r>
              <a:rPr lang="en-US" altLang="zh-CN" sz="2400" dirty="0" smtClean="0"/>
              <a:t>(1) Domain adaptation: cross modality segmentation, registration</a:t>
            </a:r>
          </a:p>
          <a:p>
            <a:pPr lvl="1"/>
            <a:r>
              <a:rPr lang="en-US" altLang="zh-CN" sz="2400" dirty="0" smtClean="0"/>
              <a:t>(2) Modality completion</a:t>
            </a:r>
            <a:endParaRPr lang="zh-CN" alt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3429000"/>
            <a:ext cx="3937027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86380" y="3500438"/>
            <a:ext cx="2643206" cy="2798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928794" y="6286520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(1) Domain adaptation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57818" y="6286520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(2) Modality completion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Related Work</a:t>
            </a:r>
            <a:endParaRPr lang="zh-CN" alt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3049" y="1714488"/>
            <a:ext cx="8936290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28596" y="4357694"/>
            <a:ext cx="8429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Both"/>
            </a:pPr>
            <a:r>
              <a:rPr lang="en-US" altLang="zh-CN" dirty="0" smtClean="0"/>
              <a:t>Cycle consistency: (1) content distortion;  (2) </a:t>
            </a:r>
            <a:r>
              <a:rPr lang="en-US" altLang="zh-CN" dirty="0" smtClean="0"/>
              <a:t>auxiliary generators </a:t>
            </a:r>
            <a:r>
              <a:rPr lang="en-US" altLang="zh-CN" dirty="0" smtClean="0"/>
              <a:t>and discriminators </a:t>
            </a:r>
            <a:r>
              <a:rPr lang="en-US" altLang="zh-CN" dirty="0" smtClean="0"/>
              <a:t>for </a:t>
            </a:r>
            <a:r>
              <a:rPr lang="en-US" altLang="zh-CN" dirty="0" smtClean="0"/>
              <a:t>the reverse </a:t>
            </a:r>
            <a:r>
              <a:rPr lang="en-US" altLang="zh-CN" dirty="0" smtClean="0"/>
              <a:t>mapping</a:t>
            </a:r>
            <a:r>
              <a:rPr lang="en-US" altLang="zh-CN" dirty="0" smtClean="0"/>
              <a:t>.</a:t>
            </a:r>
          </a:p>
          <a:p>
            <a:pPr marL="342900" indent="-342900"/>
            <a:endParaRPr lang="en-US" altLang="zh-CN" dirty="0" smtClean="0"/>
          </a:p>
          <a:p>
            <a:pPr marL="342900" indent="-342900"/>
            <a:r>
              <a:rPr lang="en-US" altLang="zh-CN" dirty="0" smtClean="0"/>
              <a:t>(b, c) Content distance loss: entangled with domain-specific features.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Problems</a:t>
            </a:r>
            <a:endParaRPr lang="zh-CN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71472" y="1142984"/>
            <a:ext cx="7500990" cy="2951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71472" y="5786454"/>
            <a:ext cx="4000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/>
              <a:t>Content distortion</a:t>
            </a:r>
            <a:endParaRPr lang="zh-CN" alt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4929190" y="5783065"/>
            <a:ext cx="392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/>
              <a:t>Content preserving</a:t>
            </a:r>
            <a:endParaRPr lang="zh-CN" altLang="en-US" sz="3600" dirty="0"/>
          </a:p>
        </p:txBody>
      </p:sp>
      <p:sp>
        <p:nvSpPr>
          <p:cNvPr id="7" name="右箭头 6"/>
          <p:cNvSpPr/>
          <p:nvPr/>
        </p:nvSpPr>
        <p:spPr>
          <a:xfrm>
            <a:off x="4357686" y="6000768"/>
            <a:ext cx="428628" cy="285752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714480" y="2285992"/>
            <a:ext cx="714380" cy="9286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357686" y="2285992"/>
            <a:ext cx="714380" cy="9286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99" name="Picture 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4143380"/>
            <a:ext cx="158400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28992" y="4143379"/>
            <a:ext cx="158400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43636" y="4143380"/>
            <a:ext cx="158400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右箭头 13"/>
          <p:cNvSpPr/>
          <p:nvPr/>
        </p:nvSpPr>
        <p:spPr>
          <a:xfrm>
            <a:off x="2643174" y="4714884"/>
            <a:ext cx="428628" cy="285752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左右箭头 17"/>
          <p:cNvSpPr/>
          <p:nvPr/>
        </p:nvSpPr>
        <p:spPr>
          <a:xfrm>
            <a:off x="5286380" y="4714884"/>
            <a:ext cx="571504" cy="285752"/>
          </a:xfrm>
          <a:prstGeom prst="left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右箭头 18"/>
          <p:cNvSpPr/>
          <p:nvPr/>
        </p:nvSpPr>
        <p:spPr>
          <a:xfrm rot="985826">
            <a:off x="1128604" y="5229429"/>
            <a:ext cx="271273" cy="243165"/>
          </a:xfrm>
          <a:prstGeom prst="rightArrow">
            <a:avLst>
              <a:gd name="adj1" fmla="val 41960"/>
              <a:gd name="adj2" fmla="val 4455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 rot="985826">
            <a:off x="3672157" y="5224137"/>
            <a:ext cx="271273" cy="243165"/>
          </a:xfrm>
          <a:prstGeom prst="rightArrow">
            <a:avLst>
              <a:gd name="adj1" fmla="val 41960"/>
              <a:gd name="adj2" fmla="val 4455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/>
        </p:nvSpPr>
        <p:spPr>
          <a:xfrm rot="985826">
            <a:off x="6415016" y="5176912"/>
            <a:ext cx="271273" cy="243165"/>
          </a:xfrm>
          <a:prstGeom prst="rightArrow">
            <a:avLst>
              <a:gd name="adj1" fmla="val 41960"/>
              <a:gd name="adj2" fmla="val 4455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428728" y="4071942"/>
            <a:ext cx="64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CT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14744" y="4071942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>
                <a:solidFill>
                  <a:schemeClr val="bg1"/>
                </a:solidFill>
              </a:rPr>
              <a:t>Syn</a:t>
            </a:r>
            <a:r>
              <a:rPr lang="en-US" altLang="zh-CN" b="1" dirty="0" smtClean="0">
                <a:solidFill>
                  <a:schemeClr val="bg1"/>
                </a:solidFill>
              </a:rPr>
              <a:t> MRI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43702" y="4071942"/>
            <a:ext cx="7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MRI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14414" y="642918"/>
            <a:ext cx="6686550" cy="168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57422" y="2285992"/>
            <a:ext cx="4572032" cy="4360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直接连接符 6"/>
          <p:cNvCxnSpPr/>
          <p:nvPr/>
        </p:nvCxnSpPr>
        <p:spPr>
          <a:xfrm>
            <a:off x="4929190" y="6000768"/>
            <a:ext cx="1000132" cy="158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Fixed </a:t>
            </a:r>
            <a:r>
              <a:rPr lang="en-US" altLang="zh-CN" dirty="0" smtClean="0"/>
              <a:t>Self-Similarity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500034" y="4929198"/>
            <a:ext cx="8229600" cy="1054089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dirty="0" smtClean="0"/>
              <a:t>Extract features from the input image x and translated image </a:t>
            </a:r>
          </a:p>
          <a:p>
            <a:r>
              <a:rPr lang="en-US" altLang="zh-CN" dirty="0" smtClean="0"/>
              <a:t>Compute </a:t>
            </a:r>
            <a:r>
              <a:rPr lang="en-US" altLang="zh-CN" dirty="0" smtClean="0"/>
              <a:t>local self-similarity for each query </a:t>
            </a:r>
            <a:r>
              <a:rPr lang="en-US" altLang="zh-CN" dirty="0" smtClean="0"/>
              <a:t>point:</a:t>
            </a:r>
          </a:p>
          <a:p>
            <a:endParaRPr lang="zh-CN" altLang="en-US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794" y="1357298"/>
            <a:ext cx="5162550" cy="325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8148" y="4929198"/>
            <a:ext cx="214314" cy="311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29058" y="5643578"/>
            <a:ext cx="1643074" cy="365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71538" y="6072206"/>
            <a:ext cx="17335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00364" y="6172221"/>
            <a:ext cx="127635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429124" y="6143644"/>
            <a:ext cx="1228725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3500430" y="3429000"/>
            <a:ext cx="8572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solidFill>
                  <a:srgbClr val="FF0000"/>
                </a:solidFill>
              </a:rPr>
              <a:t>VGG16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00430" y="1896895"/>
            <a:ext cx="8572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solidFill>
                  <a:srgbClr val="FF0000"/>
                </a:solidFill>
              </a:rPr>
              <a:t>VGG16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Semi-sparse </a:t>
            </a:r>
            <a:r>
              <a:rPr lang="en-US" altLang="zh-CN" dirty="0" smtClean="0"/>
              <a:t>representation</a:t>
            </a:r>
            <a:endParaRPr lang="zh-CN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819275" y="1720056"/>
            <a:ext cx="5505450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直接连接符 4"/>
          <p:cNvCxnSpPr/>
          <p:nvPr/>
        </p:nvCxnSpPr>
        <p:spPr>
          <a:xfrm>
            <a:off x="2000232" y="2143116"/>
            <a:ext cx="4429156" cy="158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2714612" y="1928802"/>
            <a:ext cx="4429156" cy="158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3000364" y="3000372"/>
            <a:ext cx="2214578" cy="158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2285984" y="4929198"/>
            <a:ext cx="2214578" cy="158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4857752" y="4929198"/>
            <a:ext cx="2214578" cy="158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000232" y="5214950"/>
            <a:ext cx="1214446" cy="1588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Learned </a:t>
            </a:r>
            <a:r>
              <a:rPr lang="en-US" altLang="zh-CN" dirty="0" smtClean="0"/>
              <a:t>Self-Similarity</a:t>
            </a:r>
            <a:endParaRPr lang="zh-CN" alt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357422" y="1142984"/>
            <a:ext cx="5214974" cy="3176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357290" y="4572008"/>
            <a:ext cx="6858048" cy="2142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dirty="0" smtClean="0"/>
              <a:t>Learn a structure representation network for each I2I task instead of using fixed pre-trained feature extractor.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dirty="0" smtClean="0"/>
              <a:t>Self-supervised contrastive learning that associates similar features, while simultaneously dissociates different features.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dirty="0" smtClean="0"/>
              <a:t>Create augmented images by applying structure-preserving transformations to give </a:t>
            </a:r>
            <a:r>
              <a:rPr lang="en-US" altLang="zh-CN" dirty="0" smtClean="0">
                <a:solidFill>
                  <a:srgbClr val="FF0000"/>
                </a:solidFill>
              </a:rPr>
              <a:t>positive</a:t>
            </a:r>
            <a:r>
              <a:rPr lang="en-US" altLang="zh-CN" dirty="0" smtClean="0"/>
              <a:t> samples, </a:t>
            </a:r>
            <a:r>
              <a:rPr lang="en-US" altLang="zh-CN" dirty="0" smtClean="0">
                <a:solidFill>
                  <a:srgbClr val="0000FF"/>
                </a:solidFill>
              </a:rPr>
              <a:t>negative</a:t>
            </a:r>
            <a:r>
              <a:rPr lang="en-US" altLang="zh-CN" dirty="0" smtClean="0"/>
              <a:t> samples could be patches from other positions or other images.</a:t>
            </a:r>
            <a:endParaRPr lang="en-US" altLang="zh-CN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14282" y="2357430"/>
            <a:ext cx="157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To be learned !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9" name="形状 8"/>
          <p:cNvCxnSpPr>
            <a:stCxn id="10" idx="1"/>
            <a:endCxn id="7" idx="2"/>
          </p:cNvCxnSpPr>
          <p:nvPr/>
        </p:nvCxnSpPr>
        <p:spPr>
          <a:xfrm rot="10800000">
            <a:off x="1000100" y="2726763"/>
            <a:ext cx="2214578" cy="1380899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214678" y="3857628"/>
            <a:ext cx="714380" cy="5000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316</Words>
  <PresentationFormat>全屏显示(4:3)</PresentationFormat>
  <Paragraphs>52</Paragraphs>
  <Slides>15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Office 主题</vt:lpstr>
      <vt:lpstr>The Spatially-Correlative Loss for Various Image Translation Tasks (CVPR’21)</vt:lpstr>
      <vt:lpstr>Background</vt:lpstr>
      <vt:lpstr>Background</vt:lpstr>
      <vt:lpstr>Related Work</vt:lpstr>
      <vt:lpstr>Problems</vt:lpstr>
      <vt:lpstr>幻灯片 6</vt:lpstr>
      <vt:lpstr>Fixed Self-Similarity</vt:lpstr>
      <vt:lpstr>Semi-sparse representation</vt:lpstr>
      <vt:lpstr>Learned Self-Similarity</vt:lpstr>
      <vt:lpstr>Full Objective</vt:lpstr>
      <vt:lpstr>Analysis</vt:lpstr>
      <vt:lpstr>Analysis</vt:lpstr>
      <vt:lpstr>Results on Single-Modal Unpaired Image Translation</vt:lpstr>
      <vt:lpstr>Results on Multi-Modal Unpaired Image Translation</vt:lpstr>
      <vt:lpstr>幻灯片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Spatially-Correlative Loss for Various Image Translation Tasks (CVPR 21’ Oral)</dc:title>
  <dc:creator>lenovo</dc:creator>
  <cp:lastModifiedBy>lenovo</cp:lastModifiedBy>
  <cp:revision>46</cp:revision>
  <dcterms:created xsi:type="dcterms:W3CDTF">2021-10-26T17:50:58Z</dcterms:created>
  <dcterms:modified xsi:type="dcterms:W3CDTF">2021-10-26T21:42:17Z</dcterms:modified>
</cp:coreProperties>
</file>